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3B"/>
    <a:srgbClr val="F23EC3"/>
    <a:srgbClr val="9966FF"/>
    <a:srgbClr val="3F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0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4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29B9-3E7F-4C27-86D7-B56B8BD9DC19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48268" y="1845579"/>
            <a:ext cx="608941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	Apprentices agree......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course meets their needs			Satisfaction:	97% 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receive the support I need			Satisfaction:	94.2%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treated fairly by Skills for Work staff		Satisfaction	99.0%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Lessons and training sessions are delivered in a way 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that helps me build on my existing knowledge.		Satisfaction	95.7%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given feedback to help me improve		Satisfaction	95.7%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My course is preparing me for what I want to do next		Satisfaction	91.3%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have access to the resources that I need to do well 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on my course or training			Satisfaction	95.7%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Skills for Work has created a safe, disciplined and positive 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environment for me to learn 			Satisfaction	97%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Learners feeling safe is 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able to give my views about things that affect me and feel 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   listened to				Satisfaction	95.7%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well informed by Skills for Work about the career choices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available to me and understand what I need to do to succeed in my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chosen career 				Satisfaction	90%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95.1% customer satisfaction rate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204"/>
            <a:ext cx="12192000" cy="1413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5049" y="1462026"/>
            <a:ext cx="702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/>
              <a:t>Apprenticeship Feedback </a:t>
            </a:r>
            <a:r>
              <a:rPr lang="en-GB" sz="2400" b="1" dirty="0"/>
              <a:t>2023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8" y="5644173"/>
            <a:ext cx="1856106" cy="1008230"/>
          </a:xfrm>
          <a:prstGeom prst="rect">
            <a:avLst/>
          </a:prstGeom>
          <a:noFill/>
        </p:spPr>
      </p:pic>
      <p:pic>
        <p:nvPicPr>
          <p:cNvPr id="10" name="Picture 4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53" y="5489070"/>
            <a:ext cx="1881517" cy="11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23" y="5489070"/>
            <a:ext cx="2425484" cy="1129031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973611" y="2951454"/>
            <a:ext cx="1985913" cy="948906"/>
          </a:xfrm>
          <a:prstGeom prst="wedgeEllipseCallout">
            <a:avLst>
              <a:gd name="adj1" fmla="val -60456"/>
              <a:gd name="adj2" fmla="val -853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2553419" y="1986331"/>
            <a:ext cx="2074653" cy="90351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xplosion 2 13"/>
          <p:cNvSpPr/>
          <p:nvPr/>
        </p:nvSpPr>
        <p:spPr>
          <a:xfrm>
            <a:off x="161489" y="2837975"/>
            <a:ext cx="2079160" cy="15686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ular Callout 14"/>
          <p:cNvSpPr/>
          <p:nvPr/>
        </p:nvSpPr>
        <p:spPr>
          <a:xfrm>
            <a:off x="429623" y="2332991"/>
            <a:ext cx="2104845" cy="742638"/>
          </a:xfrm>
          <a:prstGeom prst="wedgeRoundRectCallout">
            <a:avLst>
              <a:gd name="adj1" fmla="val -51571"/>
              <a:gd name="adj2" fmla="val 78931"/>
              <a:gd name="adj3" fmla="val 16667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387928" y="2201067"/>
            <a:ext cx="2303445" cy="18731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Callout 16"/>
          <p:cNvSpPr/>
          <p:nvPr/>
        </p:nvSpPr>
        <p:spPr>
          <a:xfrm>
            <a:off x="254321" y="4031325"/>
            <a:ext cx="1792666" cy="1183676"/>
          </a:xfrm>
          <a:prstGeom prst="cloudCallout">
            <a:avLst>
              <a:gd name="adj1" fmla="val 60621"/>
              <a:gd name="adj2" fmla="val -666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72698" y="1923691"/>
            <a:ext cx="185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said……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3605202" y="3580291"/>
            <a:ext cx="1674164" cy="1434105"/>
          </a:xfrm>
          <a:prstGeom prst="irregularSeal1">
            <a:avLst/>
          </a:prstGeom>
          <a:solidFill>
            <a:srgbClr val="3FDC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-Point Star 19"/>
          <p:cNvSpPr/>
          <p:nvPr/>
        </p:nvSpPr>
        <p:spPr>
          <a:xfrm>
            <a:off x="2038094" y="3801034"/>
            <a:ext cx="1807754" cy="1213361"/>
          </a:xfrm>
          <a:prstGeom prst="star7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6935" y="4102437"/>
            <a:ext cx="1502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GB" sz="1000" dirty="0"/>
          </a:p>
          <a:p>
            <a:pPr lvl="0" algn="ctr"/>
            <a:r>
              <a:rPr lang="en-GB" sz="1100" dirty="0"/>
              <a:t>Keeping apprentices well-informed regarding their pathway</a:t>
            </a:r>
          </a:p>
        </p:txBody>
      </p:sp>
      <p:sp>
        <p:nvSpPr>
          <p:cNvPr id="35" name="Oval Callout 34"/>
          <p:cNvSpPr/>
          <p:nvPr/>
        </p:nvSpPr>
        <p:spPr>
          <a:xfrm>
            <a:off x="3399583" y="4876421"/>
            <a:ext cx="1771312" cy="843242"/>
          </a:xfrm>
          <a:prstGeom prst="wedgeEllipseCallout">
            <a:avLst>
              <a:gd name="adj1" fmla="val -30086"/>
              <a:gd name="adj2" fmla="val -82622"/>
            </a:avLst>
          </a:prstGeom>
          <a:solidFill>
            <a:srgbClr val="F23E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033764" y="2839040"/>
            <a:ext cx="1042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</a:t>
            </a:r>
          </a:p>
        </p:txBody>
      </p:sp>
      <p:sp>
        <p:nvSpPr>
          <p:cNvPr id="38" name="Oval 37"/>
          <p:cNvSpPr/>
          <p:nvPr/>
        </p:nvSpPr>
        <p:spPr>
          <a:xfrm>
            <a:off x="1243482" y="4924332"/>
            <a:ext cx="21847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9" name="Cloud Callout 38"/>
          <p:cNvSpPr/>
          <p:nvPr/>
        </p:nvSpPr>
        <p:spPr>
          <a:xfrm>
            <a:off x="4966731" y="5014395"/>
            <a:ext cx="1835985" cy="1736805"/>
          </a:xfrm>
          <a:prstGeom prst="cloudCallout">
            <a:avLst>
              <a:gd name="adj1" fmla="val -34041"/>
              <a:gd name="adj2" fmla="val -90978"/>
            </a:avLst>
          </a:prstGeom>
          <a:solidFill>
            <a:srgbClr val="F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Explosion 1 40"/>
          <p:cNvSpPr/>
          <p:nvPr/>
        </p:nvSpPr>
        <p:spPr>
          <a:xfrm>
            <a:off x="4641954" y="2038686"/>
            <a:ext cx="1581249" cy="12909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5200" y="2108182"/>
            <a:ext cx="1583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the job, really grateful I had the opportunity to do this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952686" y="2385356"/>
            <a:ext cx="9597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learning environment is great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455" y="2356987"/>
            <a:ext cx="202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Great tutors helpful and friendly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25344" y="3965823"/>
            <a:ext cx="84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My tutors are fantastic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0624" y="2988870"/>
            <a:ext cx="148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Fits around my current role so I can learn and work at the same time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616608" y="4951531"/>
            <a:ext cx="163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Communicate well, give good progress updates as well as helpful feedback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44193" y="4977354"/>
            <a:ext cx="1424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Both the training and support provided by my tutors is amazing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52606" y="4005201"/>
            <a:ext cx="1352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Tutors are always accessible if I need help with my work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04622" y="5265046"/>
            <a:ext cx="15504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 Narrow" panose="020B0606020202030204" pitchFamily="34" charset="0"/>
              </a:rPr>
              <a:t>All staff are genuinely there to help and get the best outcome for the students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92007" y="2848142"/>
            <a:ext cx="110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enjoying this learning journey with Skills for Work and would recommend it to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4076" y="3242378"/>
            <a:ext cx="1082532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 resources and workshops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57" y="5969821"/>
            <a:ext cx="3190926" cy="80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2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348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West</dc:creator>
  <cp:lastModifiedBy>Mel West</cp:lastModifiedBy>
  <cp:revision>17</cp:revision>
  <dcterms:created xsi:type="dcterms:W3CDTF">2022-08-11T08:28:58Z</dcterms:created>
  <dcterms:modified xsi:type="dcterms:W3CDTF">2023-08-01T14:41:55Z</dcterms:modified>
</cp:coreProperties>
</file>