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633B"/>
    <a:srgbClr val="F23EC3"/>
    <a:srgbClr val="9966FF"/>
    <a:srgbClr val="3FDC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29B9-3E7F-4C27-86D7-B56B8BD9DC19}" type="datetimeFigureOut">
              <a:rPr lang="en-GB" smtClean="0"/>
              <a:t>01/08/2023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136D9-A9E0-4A4A-B986-CF8AD7771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562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29B9-3E7F-4C27-86D7-B56B8BD9DC19}" type="datetimeFigureOut">
              <a:rPr lang="en-GB" smtClean="0"/>
              <a:t>01/08/2023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136D9-A9E0-4A4A-B986-CF8AD7771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456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29B9-3E7F-4C27-86D7-B56B8BD9DC19}" type="datetimeFigureOut">
              <a:rPr lang="en-GB" smtClean="0"/>
              <a:t>01/08/2023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136D9-A9E0-4A4A-B986-CF8AD7771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1119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29B9-3E7F-4C27-86D7-B56B8BD9DC19}" type="datetimeFigureOut">
              <a:rPr lang="en-GB" smtClean="0"/>
              <a:t>01/08/2023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136D9-A9E0-4A4A-B986-CF8AD7771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3164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29B9-3E7F-4C27-86D7-B56B8BD9DC19}" type="datetimeFigureOut">
              <a:rPr lang="en-GB" smtClean="0"/>
              <a:t>01/08/2023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136D9-A9E0-4A4A-B986-CF8AD7771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9527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29B9-3E7F-4C27-86D7-B56B8BD9DC19}" type="datetimeFigureOut">
              <a:rPr lang="en-GB" smtClean="0"/>
              <a:t>01/08/2023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136D9-A9E0-4A4A-B986-CF8AD7771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5264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29B9-3E7F-4C27-86D7-B56B8BD9DC19}" type="datetimeFigureOut">
              <a:rPr lang="en-GB" smtClean="0"/>
              <a:t>01/08/2023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136D9-A9E0-4A4A-B986-CF8AD7771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9575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29B9-3E7F-4C27-86D7-B56B8BD9DC19}" type="datetimeFigureOut">
              <a:rPr lang="en-GB" smtClean="0"/>
              <a:t>01/08/2023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136D9-A9E0-4A4A-B986-CF8AD7771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894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29B9-3E7F-4C27-86D7-B56B8BD9DC19}" type="datetimeFigureOut">
              <a:rPr lang="en-GB" smtClean="0"/>
              <a:t>01/08/2023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136D9-A9E0-4A4A-B986-CF8AD7771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1502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29B9-3E7F-4C27-86D7-B56B8BD9DC19}" type="datetimeFigureOut">
              <a:rPr lang="en-GB" smtClean="0"/>
              <a:t>01/08/2023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136D9-A9E0-4A4A-B986-CF8AD7771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7446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29B9-3E7F-4C27-86D7-B56B8BD9DC19}" type="datetimeFigureOut">
              <a:rPr lang="en-GB" smtClean="0"/>
              <a:t>01/08/2023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136D9-A9E0-4A4A-B986-CF8AD7771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4016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4929B9-3E7F-4C27-86D7-B56B8BD9DC19}" type="datetimeFigureOut">
              <a:rPr lang="en-GB" smtClean="0"/>
              <a:t>01/08/2023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2136D9-A9E0-4A4A-B986-CF8AD7771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9328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848268" y="1845579"/>
            <a:ext cx="6089411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	Apprentices agree......</a:t>
            </a:r>
          </a:p>
          <a:p>
            <a:pPr marL="628650" lvl="1" indent="-171450">
              <a:buFont typeface="Wingdings" panose="05000000000000000000" pitchFamily="2" charset="2"/>
              <a:buChar char="Ø"/>
            </a:pP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The course meets their needs			Satisfaction:	97%  </a:t>
            </a:r>
          </a:p>
          <a:p>
            <a:pPr marL="628650" lvl="1" indent="-171450">
              <a:buFont typeface="Wingdings" panose="05000000000000000000" pitchFamily="2" charset="2"/>
              <a:buChar char="Ø"/>
            </a:pP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I receive the support I need			Satisfaction:	94.2%</a:t>
            </a:r>
          </a:p>
          <a:p>
            <a:pPr marL="628650" lvl="1" indent="-171450">
              <a:buFont typeface="Wingdings" panose="05000000000000000000" pitchFamily="2" charset="2"/>
              <a:buChar char="Ø"/>
            </a:pP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I am treated fairly by Skills for Work staff		Satisfaction	99.0%</a:t>
            </a:r>
          </a:p>
          <a:p>
            <a:pPr marL="628650" lvl="1" indent="-171450">
              <a:buFont typeface="Wingdings" panose="05000000000000000000" pitchFamily="2" charset="2"/>
              <a:buChar char="Ø"/>
            </a:pP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Lessons and training sessions are delivered in a way </a:t>
            </a:r>
          </a:p>
          <a:p>
            <a:pPr lvl="1"/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     that helps me build on my existing knowledge.		Satisfaction	95.7%</a:t>
            </a:r>
          </a:p>
          <a:p>
            <a:pPr marL="628650" lvl="1" indent="-171450">
              <a:buFont typeface="Wingdings" panose="05000000000000000000" pitchFamily="2" charset="2"/>
              <a:buChar char="Ø"/>
            </a:pP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I am given feedback to help me improve		Satisfaction	95.7%</a:t>
            </a:r>
          </a:p>
          <a:p>
            <a:pPr marL="628650" lvl="1" indent="-171450">
              <a:buFont typeface="Wingdings" panose="05000000000000000000" pitchFamily="2" charset="2"/>
              <a:buChar char="Ø"/>
            </a:pP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My course is preparing me for what I want to do next		Satisfaction	91.3%</a:t>
            </a:r>
          </a:p>
          <a:p>
            <a:pPr marL="628650" lvl="1" indent="-171450">
              <a:buFont typeface="Wingdings" panose="05000000000000000000" pitchFamily="2" charset="2"/>
              <a:buChar char="Ø"/>
            </a:pP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I have access to the resources that I need to do well </a:t>
            </a:r>
          </a:p>
          <a:p>
            <a:pPr lvl="1"/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     on my course or training			Satisfaction	95.7%</a:t>
            </a:r>
          </a:p>
          <a:p>
            <a:pPr marL="628650" lvl="1" indent="-171450">
              <a:buFont typeface="Wingdings" panose="05000000000000000000" pitchFamily="2" charset="2"/>
              <a:buChar char="Ø"/>
            </a:pP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Skills for Work has created a safe, disciplined and positive </a:t>
            </a:r>
          </a:p>
          <a:p>
            <a:pPr lvl="1"/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     environment for me to learn 			Satisfaction	97%</a:t>
            </a:r>
          </a:p>
          <a:p>
            <a:pPr marL="628650" lvl="1" indent="-171450">
              <a:buFont typeface="Wingdings" panose="05000000000000000000" pitchFamily="2" charset="2"/>
              <a:buChar char="Ø"/>
            </a:pP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Learners feeling safe is 100%</a:t>
            </a:r>
          </a:p>
          <a:p>
            <a:pPr marL="628650" lvl="1" indent="-171450">
              <a:buFont typeface="Wingdings" panose="05000000000000000000" pitchFamily="2" charset="2"/>
              <a:buChar char="Ø"/>
            </a:pP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I am able to give my views about things that affect me and feel </a:t>
            </a:r>
          </a:p>
          <a:p>
            <a:pPr lvl="1"/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     listened to				Satisfaction	95.7%</a:t>
            </a:r>
          </a:p>
          <a:p>
            <a:pPr marL="628650" lvl="1" indent="-171450">
              <a:buFont typeface="Wingdings" panose="05000000000000000000" pitchFamily="2" charset="2"/>
              <a:buChar char="Ø"/>
            </a:pP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I am well informed by Skills for Work about the career choices </a:t>
            </a:r>
          </a:p>
          <a:p>
            <a:pPr marL="628650" lvl="1" indent="-171450">
              <a:buFont typeface="Wingdings" panose="05000000000000000000" pitchFamily="2" charset="2"/>
              <a:buChar char="Ø"/>
            </a:pP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available to me and understand what I need to do to succeed in my </a:t>
            </a:r>
          </a:p>
          <a:p>
            <a:pPr marL="628650" lvl="1" indent="-171450">
              <a:buFont typeface="Wingdings" panose="05000000000000000000" pitchFamily="2" charset="2"/>
              <a:buChar char="Ø"/>
            </a:pP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chosen career 				Satisfaction	90%</a:t>
            </a:r>
          </a:p>
          <a:p>
            <a:pPr marL="628650" lvl="1" indent="-171450">
              <a:buFont typeface="Wingdings" panose="05000000000000000000" pitchFamily="2" charset="2"/>
              <a:buChar char="Ø"/>
            </a:pP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/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95.1% customer satisfaction rate</a:t>
            </a:r>
          </a:p>
          <a:p>
            <a:pPr marL="628650" lvl="1" indent="-171450">
              <a:buFont typeface="Wingdings" panose="05000000000000000000" pitchFamily="2" charset="2"/>
              <a:buChar char="Ø"/>
            </a:pP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8650" lvl="1" indent="-171450">
              <a:buFont typeface="Wingdings" panose="05000000000000000000" pitchFamily="2" charset="2"/>
              <a:buChar char="Ø"/>
            </a:pP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46204"/>
            <a:ext cx="12192000" cy="141384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585049" y="1462026"/>
            <a:ext cx="70219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/>
              <a:t>Apprenticeship Feedback </a:t>
            </a:r>
            <a:r>
              <a:rPr lang="en-GB" sz="2400" b="1" dirty="0"/>
              <a:t>2023</a:t>
            </a:r>
          </a:p>
        </p:txBody>
      </p:sp>
      <p:pic>
        <p:nvPicPr>
          <p:cNvPr id="8" name="Picture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698" y="5644173"/>
            <a:ext cx="1856106" cy="1008230"/>
          </a:xfrm>
          <a:prstGeom prst="rect">
            <a:avLst/>
          </a:prstGeom>
          <a:noFill/>
        </p:spPr>
      </p:pic>
      <p:pic>
        <p:nvPicPr>
          <p:cNvPr id="10" name="Picture 4" descr="See the source imag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26453" y="5489070"/>
            <a:ext cx="1881517" cy="1163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9423" y="5489070"/>
            <a:ext cx="2425484" cy="1129031"/>
          </a:xfrm>
          <a:prstGeom prst="rect">
            <a:avLst/>
          </a:prstGeom>
        </p:spPr>
      </p:pic>
      <p:sp>
        <p:nvSpPr>
          <p:cNvPr id="12" name="Oval Callout 11"/>
          <p:cNvSpPr/>
          <p:nvPr/>
        </p:nvSpPr>
        <p:spPr>
          <a:xfrm>
            <a:off x="1973611" y="2951454"/>
            <a:ext cx="1985913" cy="948906"/>
          </a:xfrm>
          <a:prstGeom prst="wedgeEllipseCallout">
            <a:avLst>
              <a:gd name="adj1" fmla="val -60456"/>
              <a:gd name="adj2" fmla="val -85346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Cloud Callout 12"/>
          <p:cNvSpPr/>
          <p:nvPr/>
        </p:nvSpPr>
        <p:spPr>
          <a:xfrm>
            <a:off x="2553419" y="1986331"/>
            <a:ext cx="2074653" cy="903518"/>
          </a:xfrm>
          <a:prstGeom prst="cloudCallou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Explosion 2 13"/>
          <p:cNvSpPr/>
          <p:nvPr/>
        </p:nvSpPr>
        <p:spPr>
          <a:xfrm>
            <a:off x="161489" y="2837975"/>
            <a:ext cx="2079160" cy="1568663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ounded Rectangular Callout 14"/>
          <p:cNvSpPr/>
          <p:nvPr/>
        </p:nvSpPr>
        <p:spPr>
          <a:xfrm>
            <a:off x="429623" y="2332991"/>
            <a:ext cx="2104845" cy="742638"/>
          </a:xfrm>
          <a:prstGeom prst="wedgeRoundRectCallout">
            <a:avLst>
              <a:gd name="adj1" fmla="val -51571"/>
              <a:gd name="adj2" fmla="val 78931"/>
              <a:gd name="adj3" fmla="val 16667"/>
            </a:avLst>
          </a:prstGeom>
          <a:solidFill>
            <a:srgbClr val="FFFF0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5-Point Star 15"/>
          <p:cNvSpPr/>
          <p:nvPr/>
        </p:nvSpPr>
        <p:spPr>
          <a:xfrm>
            <a:off x="3387928" y="2201067"/>
            <a:ext cx="2303445" cy="187318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Cloud Callout 16"/>
          <p:cNvSpPr/>
          <p:nvPr/>
        </p:nvSpPr>
        <p:spPr>
          <a:xfrm>
            <a:off x="254321" y="4031325"/>
            <a:ext cx="1792666" cy="1183676"/>
          </a:xfrm>
          <a:prstGeom prst="cloudCallout">
            <a:avLst>
              <a:gd name="adj1" fmla="val 60621"/>
              <a:gd name="adj2" fmla="val -66675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372698" y="1923691"/>
            <a:ext cx="18561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You said……</a:t>
            </a:r>
          </a:p>
        </p:txBody>
      </p:sp>
      <p:sp>
        <p:nvSpPr>
          <p:cNvPr id="19" name="Explosion 1 18"/>
          <p:cNvSpPr/>
          <p:nvPr/>
        </p:nvSpPr>
        <p:spPr>
          <a:xfrm>
            <a:off x="3605202" y="3580291"/>
            <a:ext cx="1674164" cy="1434105"/>
          </a:xfrm>
          <a:prstGeom prst="irregularSeal1">
            <a:avLst/>
          </a:prstGeom>
          <a:solidFill>
            <a:srgbClr val="3FDCF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7-Point Star 19"/>
          <p:cNvSpPr/>
          <p:nvPr/>
        </p:nvSpPr>
        <p:spPr>
          <a:xfrm>
            <a:off x="2038094" y="3801034"/>
            <a:ext cx="1807754" cy="1213361"/>
          </a:xfrm>
          <a:prstGeom prst="star7">
            <a:avLst/>
          </a:prstGeom>
          <a:solidFill>
            <a:srgbClr val="99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2" name="TextBox 31"/>
          <p:cNvSpPr txBox="1"/>
          <p:nvPr/>
        </p:nvSpPr>
        <p:spPr>
          <a:xfrm>
            <a:off x="406935" y="4102437"/>
            <a:ext cx="15023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endParaRPr lang="en-GB" sz="1000" dirty="0"/>
          </a:p>
          <a:p>
            <a:pPr lvl="0" algn="ctr"/>
            <a:r>
              <a:rPr lang="en-GB" sz="1100" dirty="0"/>
              <a:t>Keeping apprentices well-informed regarding their pathway</a:t>
            </a:r>
          </a:p>
        </p:txBody>
      </p:sp>
      <p:sp>
        <p:nvSpPr>
          <p:cNvPr id="35" name="Oval Callout 34"/>
          <p:cNvSpPr/>
          <p:nvPr/>
        </p:nvSpPr>
        <p:spPr>
          <a:xfrm>
            <a:off x="3399583" y="4876421"/>
            <a:ext cx="1771312" cy="843242"/>
          </a:xfrm>
          <a:prstGeom prst="wedgeEllipseCallout">
            <a:avLst>
              <a:gd name="adj1" fmla="val -30086"/>
              <a:gd name="adj2" fmla="val -82622"/>
            </a:avLst>
          </a:prstGeom>
          <a:solidFill>
            <a:srgbClr val="F23EC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36"/>
          <p:cNvSpPr txBox="1"/>
          <p:nvPr/>
        </p:nvSpPr>
        <p:spPr>
          <a:xfrm>
            <a:off x="4033764" y="2839040"/>
            <a:ext cx="104207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 </a:t>
            </a:r>
          </a:p>
        </p:txBody>
      </p:sp>
      <p:sp>
        <p:nvSpPr>
          <p:cNvPr id="38" name="Oval 37"/>
          <p:cNvSpPr/>
          <p:nvPr/>
        </p:nvSpPr>
        <p:spPr>
          <a:xfrm>
            <a:off x="1243482" y="4924332"/>
            <a:ext cx="2184702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GB" sz="1050" dirty="0">
              <a:solidFill>
                <a:schemeClr val="tx1"/>
              </a:solidFill>
            </a:endParaRPr>
          </a:p>
        </p:txBody>
      </p:sp>
      <p:sp>
        <p:nvSpPr>
          <p:cNvPr id="39" name="Cloud Callout 38"/>
          <p:cNvSpPr/>
          <p:nvPr/>
        </p:nvSpPr>
        <p:spPr>
          <a:xfrm>
            <a:off x="4966731" y="5014395"/>
            <a:ext cx="1835985" cy="1736805"/>
          </a:xfrm>
          <a:prstGeom prst="cloudCallout">
            <a:avLst>
              <a:gd name="adj1" fmla="val -34041"/>
              <a:gd name="adj2" fmla="val -90978"/>
            </a:avLst>
          </a:prstGeom>
          <a:solidFill>
            <a:srgbClr val="F5633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Explosion 1 40"/>
          <p:cNvSpPr/>
          <p:nvPr/>
        </p:nvSpPr>
        <p:spPr>
          <a:xfrm>
            <a:off x="4641954" y="2038686"/>
            <a:ext cx="1581249" cy="1290955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845200" y="2108182"/>
            <a:ext cx="15838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Love the job, really grateful I had the opportunity to do this</a:t>
            </a:r>
            <a:endParaRPr lang="en-GB" sz="1200" dirty="0"/>
          </a:p>
        </p:txBody>
      </p:sp>
      <p:sp>
        <p:nvSpPr>
          <p:cNvPr id="4" name="TextBox 3"/>
          <p:cNvSpPr txBox="1"/>
          <p:nvPr/>
        </p:nvSpPr>
        <p:spPr>
          <a:xfrm>
            <a:off x="4952686" y="2385356"/>
            <a:ext cx="95978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The learning environment is great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89455" y="2356987"/>
            <a:ext cx="20268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Great tutors helpful and friendly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025344" y="3965823"/>
            <a:ext cx="8430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My tutors are fantastic 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250624" y="2988870"/>
            <a:ext cx="14855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Fits around my current role so I can learn and work at the same time</a:t>
            </a:r>
            <a:endParaRPr lang="en-GB" sz="1200" dirty="0"/>
          </a:p>
        </p:txBody>
      </p:sp>
      <p:sp>
        <p:nvSpPr>
          <p:cNvPr id="26" name="TextBox 25"/>
          <p:cNvSpPr txBox="1"/>
          <p:nvPr/>
        </p:nvSpPr>
        <p:spPr>
          <a:xfrm>
            <a:off x="1616608" y="4951531"/>
            <a:ext cx="1636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Communicate well, give good progress updates as well as helpful feedback 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544193" y="4977354"/>
            <a:ext cx="142430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/>
              <a:t>Both the training and support provided by my tutors is amazing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252606" y="4005201"/>
            <a:ext cx="13525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000" dirty="0"/>
          </a:p>
          <a:p>
            <a:pPr algn="ctr"/>
            <a:r>
              <a:rPr lang="en-GB" sz="1000" dirty="0"/>
              <a:t>Tutors are always accessible if I need help with my work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104622" y="5265046"/>
            <a:ext cx="155049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Arial Narrow" panose="020B0606020202030204" pitchFamily="34" charset="0"/>
              </a:rPr>
              <a:t>All staff are genuinely there to help and get the best outcome for the students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3992007" y="2848142"/>
            <a:ext cx="110002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am enjoying this learning journey with Skills for Work and would recommend it to others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34076" y="3242378"/>
            <a:ext cx="1082532" cy="6764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</a:pP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Excellent resources and workshops</a:t>
            </a:r>
          </a:p>
        </p:txBody>
      </p:sp>
      <p:pic>
        <p:nvPicPr>
          <p:cNvPr id="43" name="Picture 4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8457" y="5969821"/>
            <a:ext cx="3190926" cy="804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2293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413</TotalTime>
  <Words>348</Words>
  <Application>Microsoft Office PowerPoint</Application>
  <PresentationFormat>Widescreen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Calibri Light</vt:lpstr>
      <vt:lpstr>Wingdings</vt:lpstr>
      <vt:lpstr>Office Theme</vt:lpstr>
      <vt:lpstr>PowerPoint Presentation</vt:lpstr>
    </vt:vector>
  </TitlesOfParts>
  <Company>CBMDC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 West</dc:creator>
  <cp:lastModifiedBy>Mel West</cp:lastModifiedBy>
  <cp:revision>17</cp:revision>
  <dcterms:created xsi:type="dcterms:W3CDTF">2022-08-11T08:28:58Z</dcterms:created>
  <dcterms:modified xsi:type="dcterms:W3CDTF">2023-08-01T14:41:55Z</dcterms:modified>
</cp:coreProperties>
</file>